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sldIdLst>
    <p:sldId id="257" r:id="rId4"/>
    <p:sldId id="265" r:id="rId5"/>
    <p:sldId id="279" r:id="rId6"/>
    <p:sldId id="280" r:id="rId7"/>
    <p:sldId id="281" r:id="rId8"/>
    <p:sldId id="271" r:id="rId9"/>
    <p:sldId id="282" r:id="rId10"/>
    <p:sldId id="283" r:id="rId11"/>
    <p:sldId id="298" r:id="rId12"/>
    <p:sldId id="284" r:id="rId13"/>
    <p:sldId id="295" r:id="rId14"/>
    <p:sldId id="296" r:id="rId15"/>
    <p:sldId id="287" r:id="rId16"/>
    <p:sldId id="288" r:id="rId17"/>
    <p:sldId id="291" r:id="rId18"/>
    <p:sldId id="297" r:id="rId19"/>
    <p:sldId id="299" r:id="rId20"/>
    <p:sldId id="293" r:id="rId21"/>
    <p:sldId id="294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8F8F3-537F-4F4A-B6EA-CEBBEC41FC30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9D81-0A12-5448-93E7-89602D6783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2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6BC80FB-BA9D-3A4E-ABDB-49E4259D430B}" type="slidenum">
              <a:rPr lang="fr-FR" sz="1200">
                <a:latin typeface="Arial" charset="0"/>
              </a:rPr>
              <a:pPr eaLnBrk="1" hangingPunct="1"/>
              <a:t>1</a:t>
            </a:fld>
            <a:endParaRPr lang="fr-FR" sz="1200"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B4D615BD-70CB-2E45-80A9-0C63FE92936E}" type="slidenum">
              <a:rPr lang="fr-FR" sz="1200">
                <a:latin typeface="Arial" charset="0"/>
              </a:rPr>
              <a:pPr algn="r" eaLnBrk="1" hangingPunct="1"/>
              <a:t>1</a:t>
            </a:fld>
            <a:endParaRPr lang="fr-FR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7" y="4343618"/>
            <a:ext cx="5484806" cy="41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91032101-D2AB-4D4C-9464-3C1DBE70A4BE}" type="slidenum">
              <a:rPr lang="fr-FR" sz="1200">
                <a:latin typeface="Arial" charset="0"/>
              </a:rPr>
              <a:pPr algn="r" eaLnBrk="1" hangingPunct="1"/>
              <a:t>2</a:t>
            </a:fld>
            <a:endParaRPr lang="fr-FR" sz="1200">
              <a:latin typeface="Arial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AB09CEB7-9A61-874E-9CF9-4434B66144CC}" type="slidenum">
              <a:rPr lang="fr-FR" sz="1200">
                <a:latin typeface="Arial" charset="0"/>
              </a:rPr>
              <a:pPr algn="r" eaLnBrk="1" hangingPunct="1"/>
              <a:t>2</a:t>
            </a:fld>
            <a:endParaRPr lang="fr-FR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7" y="4343618"/>
            <a:ext cx="5484806" cy="41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6BC80FB-BA9D-3A4E-ABDB-49E4259D430B}" type="slidenum">
              <a:rPr lang="fr-FR" sz="1200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fr-FR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B4D615BD-70CB-2E45-80A9-0C63FE92936E}" type="slidenum">
              <a:rPr lang="fr-FR" sz="1200">
                <a:solidFill>
                  <a:prstClr val="black"/>
                </a:solidFill>
                <a:latin typeface="Arial" charset="0"/>
              </a:rPr>
              <a:pPr algn="r" eaLnBrk="1" hangingPunct="1"/>
              <a:t>9</a:t>
            </a:fld>
            <a:endParaRPr lang="fr-FR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7" y="4343618"/>
            <a:ext cx="5484806" cy="41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6BC80FB-BA9D-3A4E-ABDB-49E4259D430B}" type="slidenum">
              <a:rPr lang="fr-FR" sz="120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fr-FR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B4D615BD-70CB-2E45-80A9-0C63FE92936E}" type="slidenum">
              <a:rPr lang="fr-FR" sz="1200">
                <a:solidFill>
                  <a:prstClr val="black"/>
                </a:solidFill>
                <a:latin typeface="Arial" charset="0"/>
              </a:rPr>
              <a:pPr algn="r" eaLnBrk="1" hangingPunct="1"/>
              <a:t>15</a:t>
            </a:fld>
            <a:endParaRPr lang="fr-FR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7" y="4343618"/>
            <a:ext cx="5484806" cy="41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6BC80FB-BA9D-3A4E-ABDB-49E4259D430B}" type="slidenum">
              <a:rPr lang="fr-FR" sz="1200">
                <a:solidFill>
                  <a:prstClr val="black"/>
                </a:solidFill>
                <a:latin typeface="Arial" charset="0"/>
              </a:rPr>
              <a:pPr eaLnBrk="1" hangingPunct="1"/>
              <a:t>20</a:t>
            </a:fld>
            <a:endParaRPr lang="fr-FR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B4D615BD-70CB-2E45-80A9-0C63FE92936E}" type="slidenum">
              <a:rPr lang="fr-FR" sz="1200">
                <a:solidFill>
                  <a:prstClr val="black"/>
                </a:solidFill>
                <a:latin typeface="Arial" charset="0"/>
              </a:rPr>
              <a:pPr algn="r" eaLnBrk="1" hangingPunct="1"/>
              <a:t>20</a:t>
            </a:fld>
            <a:endParaRPr lang="fr-FR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7" y="4343618"/>
            <a:ext cx="5484806" cy="41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4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03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01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886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14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51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01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28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75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76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46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23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411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045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179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741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65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558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270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69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61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401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195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99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20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99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61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6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4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3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0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964D-1483-F54C-8221-D055922F65E6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AE134-73C6-C346-ADF2-DD4B524A6B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5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12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964D-1483-F54C-8221-D055922F65E6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14/10/15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AE134-73C6-C346-ADF2-DD4B524A6B9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35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png"/><Relationship Id="rId21" Type="http://schemas.openxmlformats.org/officeDocument/2006/relationships/image" Target="../media/image21.jpeg"/><Relationship Id="rId22" Type="http://schemas.openxmlformats.org/officeDocument/2006/relationships/image" Target="../media/image22.jpeg"/><Relationship Id="rId23" Type="http://schemas.openxmlformats.org/officeDocument/2006/relationships/image" Target="../media/image23.jpeg"/><Relationship Id="rId24" Type="http://schemas.openxmlformats.org/officeDocument/2006/relationships/image" Target="../media/image24.jpeg"/><Relationship Id="rId25" Type="http://schemas.openxmlformats.org/officeDocument/2006/relationships/image" Target="../media/image25.jpeg"/><Relationship Id="rId26" Type="http://schemas.openxmlformats.org/officeDocument/2006/relationships/image" Target="../media/image26.png"/><Relationship Id="rId27" Type="http://schemas.openxmlformats.org/officeDocument/2006/relationships/image" Target="../media/image27.jpeg"/><Relationship Id="rId28" Type="http://schemas.openxmlformats.org/officeDocument/2006/relationships/image" Target="../media/image28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30" Type="http://schemas.openxmlformats.org/officeDocument/2006/relationships/image" Target="../media/image30.jpe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9" Type="http://schemas.openxmlformats.org/officeDocument/2006/relationships/image" Target="../media/image9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33" Type="http://schemas.openxmlformats.org/officeDocument/2006/relationships/image" Target="../media/image33.jpeg"/><Relationship Id="rId34" Type="http://schemas.openxmlformats.org/officeDocument/2006/relationships/image" Target="../media/image34.jpg"/><Relationship Id="rId35" Type="http://schemas.openxmlformats.org/officeDocument/2006/relationships/image" Target="../media/image35.gif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png"/><Relationship Id="rId14" Type="http://schemas.openxmlformats.org/officeDocument/2006/relationships/image" Target="../media/image14.jpeg"/><Relationship Id="rId15" Type="http://schemas.openxmlformats.org/officeDocument/2006/relationships/image" Target="../media/image15.png"/><Relationship Id="rId16" Type="http://schemas.openxmlformats.org/officeDocument/2006/relationships/image" Target="../media/image16.jpeg"/><Relationship Id="rId17" Type="http://schemas.openxmlformats.org/officeDocument/2006/relationships/image" Target="../media/image17.jpeg"/><Relationship Id="rId18" Type="http://schemas.openxmlformats.org/officeDocument/2006/relationships/image" Target="../media/image18.jpeg"/><Relationship Id="rId19" Type="http://schemas.openxmlformats.org/officeDocument/2006/relationships/image" Target="../media/image19.gif"/><Relationship Id="rId37" Type="http://schemas.openxmlformats.org/officeDocument/2006/relationships/image" Target="../media/image37.jpe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jpeg"/><Relationship Id="rId41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Guillaume.metivier@compublics.com" TargetMode="External"/><Relationship Id="rId5" Type="http://schemas.openxmlformats.org/officeDocument/2006/relationships/hyperlink" Target="mailto:mto@compublics.com" TargetMode="External"/><Relationship Id="rId6" Type="http://schemas.openxmlformats.org/officeDocument/2006/relationships/image" Target="../media/image69.jpeg"/><Relationship Id="rId7" Type="http://schemas.openxmlformats.org/officeDocument/2006/relationships/image" Target="../media/image2.emf"/><Relationship Id="rId8" Type="http://schemas.openxmlformats.org/officeDocument/2006/relationships/image" Target="../media/image70.jpeg"/><Relationship Id="rId9" Type="http://schemas.openxmlformats.org/officeDocument/2006/relationships/image" Target="../media/image71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753566" y="5877644"/>
            <a:ext cx="7562850" cy="647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" y="2685922"/>
            <a:ext cx="9144000" cy="1223963"/>
          </a:xfrm>
          <a:prstGeom prst="rect">
            <a:avLst/>
          </a:prstGeom>
          <a:solidFill>
            <a:srgbClr val="008000">
              <a:alpha val="50195"/>
            </a:srgbClr>
          </a:solidFill>
          <a:ln w="38100" cap="flat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bg1"/>
                </a:solidFill>
                <a:latin typeface="Calibri" charset="0"/>
              </a:rPr>
              <a:t>Faire </a:t>
            </a:r>
            <a:r>
              <a:rPr lang="fr-FR" sz="3200" b="1" dirty="0" smtClean="0">
                <a:solidFill>
                  <a:schemeClr val="bg1"/>
                </a:solidFill>
                <a:latin typeface="Calibri" charset="0"/>
              </a:rPr>
              <a:t>de votre collectivité un territoire pilote </a:t>
            </a:r>
            <a:endParaRPr lang="fr-FR" sz="3200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Calibri" charset="0"/>
              </a:rPr>
              <a:t>en faveur des  véhicules écologiques</a:t>
            </a:r>
            <a:endParaRPr lang="fr-FR" sz="2000" b="1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8" name="Image 7" descr="PastedGraphic-2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3"/>
          <a:stretch/>
        </p:blipFill>
        <p:spPr>
          <a:xfrm>
            <a:off x="0" y="0"/>
            <a:ext cx="853943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2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Rectangle 3"/>
          <p:cNvSpPr>
            <a:spLocks noChangeArrowheads="1"/>
          </p:cNvSpPr>
          <p:nvPr/>
        </p:nvSpPr>
        <p:spPr bwMode="auto">
          <a:xfrm>
            <a:off x="670984" y="0"/>
            <a:ext cx="8473016" cy="1105431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Rejoindre le réseau des villes disque vert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0" y="5759094"/>
            <a:ext cx="9144000" cy="1105431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+ Conférence de presse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avec les acteurs économiques locaux concernés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23284" y="-53444"/>
            <a:ext cx="647700" cy="1154111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1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6" name="Image 5" descr=" verso disque vert DEF 20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065" y="2276474"/>
            <a:ext cx="216024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ChangeArrowheads="1"/>
          </p:cNvSpPr>
          <p:nvPr/>
        </p:nvSpPr>
        <p:spPr bwMode="auto">
          <a:xfrm>
            <a:off x="152400" y="1204913"/>
            <a:ext cx="88915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1000">
              <a:cs typeface="Arial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109538" y="2709863"/>
            <a:ext cx="89995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100">
              <a:cs typeface="Arial" charset="0"/>
            </a:endParaRPr>
          </a:p>
        </p:txBody>
      </p:sp>
      <p:sp>
        <p:nvSpPr>
          <p:cNvPr id="55303" name="Rectangle 2"/>
          <p:cNvSpPr>
            <a:spLocks noChangeArrowheads="1"/>
          </p:cNvSpPr>
          <p:nvPr/>
        </p:nvSpPr>
        <p:spPr bwMode="auto">
          <a:xfrm>
            <a:off x="70560" y="35282"/>
            <a:ext cx="9109075" cy="1018562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600" b="1" dirty="0">
                <a:solidFill>
                  <a:srgbClr val="FFFFFF"/>
                </a:solidFill>
              </a:rPr>
              <a:t>Inviter vos parkings délégataires à apposer un panneau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600" b="1" dirty="0">
                <a:solidFill>
                  <a:srgbClr val="FFFFFF"/>
                </a:solidFill>
              </a:rPr>
              <a:t>« Bienvenue </a:t>
            </a:r>
            <a:r>
              <a:rPr lang="fr-FR" sz="2600" b="1" dirty="0" smtClean="0">
                <a:solidFill>
                  <a:srgbClr val="FFFFFF"/>
                </a:solidFill>
              </a:rPr>
              <a:t>au GPL</a:t>
            </a:r>
            <a:r>
              <a:rPr lang="fr-FR" sz="2600" b="1" dirty="0">
                <a:solidFill>
                  <a:srgbClr val="FFFFFF"/>
                </a:solidFill>
              </a:rPr>
              <a:t> </a:t>
            </a:r>
            <a:r>
              <a:rPr lang="fr-FR" sz="2600" b="1" dirty="0" smtClean="0">
                <a:solidFill>
                  <a:srgbClr val="FFFFFF"/>
                </a:solidFill>
              </a:rPr>
              <a:t>» en lieu et place de l’interdit</a:t>
            </a:r>
            <a:endParaRPr lang="fr-FR" sz="2600" b="1" dirty="0">
              <a:solidFill>
                <a:srgbClr val="FFFFFF"/>
              </a:solidFill>
            </a:endParaRPr>
          </a:p>
        </p:txBody>
      </p:sp>
      <p:pic>
        <p:nvPicPr>
          <p:cNvPr id="2" name="Image 1" descr="4- Bienvenue au GPL Reim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40" y="1385504"/>
            <a:ext cx="3988528" cy="2746397"/>
          </a:xfrm>
          <a:prstGeom prst="rect">
            <a:avLst/>
          </a:prstGeom>
        </p:spPr>
      </p:pic>
      <p:pic>
        <p:nvPicPr>
          <p:cNvPr id="5" name="Image 4" descr="DSC08442 [Résolution de l'écran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250" y="3124426"/>
            <a:ext cx="4630965" cy="347322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284" y="-53444"/>
            <a:ext cx="647700" cy="1154111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chemeClr val="bg1"/>
                </a:solidFill>
              </a:rPr>
              <a:t>2.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ChangeArrowheads="1"/>
          </p:cNvSpPr>
          <p:nvPr/>
        </p:nvSpPr>
        <p:spPr bwMode="auto">
          <a:xfrm>
            <a:off x="152400" y="1204913"/>
            <a:ext cx="88915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1000">
              <a:cs typeface="Arial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09538" y="2709863"/>
            <a:ext cx="89995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100" dirty="0">
              <a:cs typeface="Arial" charset="0"/>
            </a:endParaRPr>
          </a:p>
        </p:txBody>
      </p:sp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0" y="0"/>
            <a:ext cx="9180513" cy="1320358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600" b="1" dirty="0" smtClean="0">
                <a:solidFill>
                  <a:srgbClr val="FFFFFF"/>
                </a:solidFill>
              </a:rPr>
              <a:t>Et à adopter </a:t>
            </a:r>
            <a:r>
              <a:rPr lang="fr-FR" sz="2600" b="1" dirty="0">
                <a:solidFill>
                  <a:srgbClr val="FFFFFF"/>
                </a:solidFill>
              </a:rPr>
              <a:t>une tarification préférentielle </a:t>
            </a:r>
            <a:r>
              <a:rPr lang="fr-FR" sz="2600" b="1" dirty="0" smtClean="0">
                <a:solidFill>
                  <a:srgbClr val="FFFFFF"/>
                </a:solidFill>
              </a:rPr>
              <a:t>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600" b="1" dirty="0" smtClean="0">
                <a:solidFill>
                  <a:srgbClr val="FFFFFF"/>
                </a:solidFill>
              </a:rPr>
              <a:t>voitures </a:t>
            </a:r>
            <a:r>
              <a:rPr lang="fr-FR" sz="2600" b="1" dirty="0">
                <a:solidFill>
                  <a:srgbClr val="FFFFFF"/>
                </a:solidFill>
              </a:rPr>
              <a:t>écologiques </a:t>
            </a:r>
            <a:r>
              <a:rPr lang="fr-FR" sz="2600" b="1" dirty="0" err="1" smtClean="0">
                <a:solidFill>
                  <a:srgbClr val="FFFFFF"/>
                </a:solidFill>
              </a:rPr>
              <a:t>abo</a:t>
            </a:r>
            <a:r>
              <a:rPr lang="fr-FR" sz="2600" b="1" dirty="0" smtClean="0">
                <a:solidFill>
                  <a:srgbClr val="FFFFFF"/>
                </a:solidFill>
              </a:rPr>
              <a:t>/horaire dans </a:t>
            </a:r>
            <a:r>
              <a:rPr lang="fr-FR" sz="2600" b="1" dirty="0">
                <a:solidFill>
                  <a:srgbClr val="FFFFFF"/>
                </a:solidFill>
              </a:rPr>
              <a:t>les </a:t>
            </a:r>
            <a:endParaRPr lang="fr-FR" sz="2600" b="1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600" b="1" dirty="0">
                <a:solidFill>
                  <a:srgbClr val="FFFFFF"/>
                </a:solidFill>
              </a:rPr>
              <a:t>p</a:t>
            </a:r>
            <a:r>
              <a:rPr lang="fr-FR" sz="2600" b="1" dirty="0" smtClean="0">
                <a:solidFill>
                  <a:srgbClr val="FFFFFF"/>
                </a:solidFill>
              </a:rPr>
              <a:t>arkings délégataires de la ville</a:t>
            </a:r>
            <a:endParaRPr lang="fr-FR" sz="2600" b="1" dirty="0">
              <a:solidFill>
                <a:srgbClr val="FFFFFF"/>
              </a:solidFill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0" y="5949950"/>
            <a:ext cx="9144000" cy="6524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A </a:t>
            </a:r>
            <a:r>
              <a:rPr lang="fr-FR" sz="2400" b="1" dirty="0" smtClean="0">
                <a:solidFill>
                  <a:srgbClr val="000000"/>
                </a:solidFill>
              </a:rPr>
              <a:t>l’</a:t>
            </a:r>
            <a:r>
              <a:rPr lang="fr-FR" altLang="ja-JP" sz="2400" b="1" dirty="0" smtClean="0">
                <a:solidFill>
                  <a:srgbClr val="000000"/>
                </a:solidFill>
              </a:rPr>
              <a:t>instar de PARCUB à Bordeaux, en complément du disque vert…</a:t>
            </a:r>
            <a:endParaRPr lang="fr-FR" sz="2400" b="1" dirty="0">
              <a:solidFill>
                <a:srgbClr val="000000"/>
              </a:solidFill>
            </a:endParaRPr>
          </a:p>
        </p:txBody>
      </p:sp>
      <p:pic>
        <p:nvPicPr>
          <p:cNvPr id="3" name="Image 2" descr="1- Bordeaux - Juppe energie alternative GPL Pedessa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41" y="1888949"/>
            <a:ext cx="4634668" cy="3476001"/>
          </a:xfrm>
          <a:prstGeom prst="rect">
            <a:avLst/>
          </a:prstGeom>
        </p:spPr>
      </p:pic>
      <p:pic>
        <p:nvPicPr>
          <p:cNvPr id="4" name="Image 3" descr="130409 Delib Parcu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660" y="1888949"/>
            <a:ext cx="2510650" cy="355338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284" y="-53444"/>
            <a:ext cx="647700" cy="1373802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3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1"/>
          <p:cNvSpPr>
            <a:spLocks noChangeArrowheads="1"/>
          </p:cNvSpPr>
          <p:nvPr/>
        </p:nvSpPr>
        <p:spPr bwMode="auto">
          <a:xfrm>
            <a:off x="152400" y="1204913"/>
            <a:ext cx="88915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1000">
              <a:cs typeface="Arial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9538" y="2709863"/>
            <a:ext cx="89995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100">
              <a:cs typeface="Arial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827088" y="115888"/>
            <a:ext cx="8175791" cy="984779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Infrastructures de charge dans les parkings :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Etat des lieux chez vous ? Comment rentabiliser ?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647700" cy="984779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4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" name="Image 2" descr="IMG_359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0" y="1552427"/>
            <a:ext cx="9002879" cy="338693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5454788"/>
            <a:ext cx="9144000" cy="984779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Partenariats constructeurs qui deviennent « apporteurs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rgbClr val="FFFFFF"/>
                </a:solidFill>
              </a:rPr>
              <a:t>d</a:t>
            </a:r>
            <a:r>
              <a:rPr lang="fr-FR" sz="2800" b="1" dirty="0" smtClean="0">
                <a:solidFill>
                  <a:srgbClr val="FFFFFF"/>
                </a:solidFill>
              </a:rPr>
              <a:t>’affaires » pour l’utilisation des places VE ?</a:t>
            </a:r>
            <a:endParaRPr lang="fr-FR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9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1"/>
          <p:cNvSpPr>
            <a:spLocks noChangeArrowheads="1"/>
          </p:cNvSpPr>
          <p:nvPr/>
        </p:nvSpPr>
        <p:spPr bwMode="auto">
          <a:xfrm>
            <a:off x="152400" y="1204913"/>
            <a:ext cx="88915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1000">
              <a:cs typeface="Arial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9538" y="2709863"/>
            <a:ext cx="89995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100">
              <a:cs typeface="Arial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827088" y="115888"/>
            <a:ext cx="8353425" cy="984779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Autopartage de véhicules électriques dans les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rgbClr val="FFFFFF"/>
                </a:solidFill>
              </a:rPr>
              <a:t>n</a:t>
            </a:r>
            <a:r>
              <a:rPr lang="fr-FR" sz="2800" b="1" dirty="0" smtClean="0">
                <a:solidFill>
                  <a:srgbClr val="FFFFFF"/>
                </a:solidFill>
              </a:rPr>
              <a:t>ouvelles copropriétés en construction vs PLU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647700" cy="984779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6703" y="5873221"/>
            <a:ext cx="9187216" cy="984779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Contre une diminution de l’obligation de parkings,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rgbClr val="FFFFFF"/>
                </a:solidFill>
              </a:rPr>
              <a:t>l</a:t>
            </a:r>
            <a:r>
              <a:rPr lang="fr-FR" sz="2800" b="1" dirty="0" smtClean="0">
                <a:solidFill>
                  <a:srgbClr val="FFFFFF"/>
                </a:solidFill>
              </a:rPr>
              <a:t>es promoteurs mettent à disposition VE </a:t>
            </a:r>
            <a:r>
              <a:rPr lang="fr-FR" sz="2800" b="1" dirty="0" err="1" smtClean="0">
                <a:solidFill>
                  <a:srgbClr val="FFFFFF"/>
                </a:solidFill>
              </a:rPr>
              <a:t>autopartagés</a:t>
            </a:r>
            <a:endParaRPr lang="fr-FR" sz="2800" b="1" dirty="0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91" y="1999545"/>
            <a:ext cx="3289300" cy="2463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720" y="2335389"/>
            <a:ext cx="48768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2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753566" y="5877644"/>
            <a:ext cx="7562850" cy="647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" y="2726825"/>
            <a:ext cx="9144000" cy="1223963"/>
          </a:xfrm>
          <a:prstGeom prst="rect">
            <a:avLst/>
          </a:prstGeom>
          <a:solidFill>
            <a:srgbClr val="008000">
              <a:alpha val="50195"/>
            </a:srgbClr>
          </a:solidFill>
          <a:ln w="38100" cap="flat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prstClr val="white"/>
                </a:solidFill>
                <a:latin typeface="Calibri" charset="0"/>
              </a:rPr>
              <a:t>Valoriser vos actions ensemble</a:t>
            </a:r>
            <a:endParaRPr lang="fr-FR" sz="2000" b="1" dirty="0">
              <a:solidFill>
                <a:prstClr val="white"/>
              </a:solidFill>
              <a:latin typeface="Calibri" charset="0"/>
            </a:endParaRPr>
          </a:p>
        </p:txBody>
      </p:sp>
      <p:pic>
        <p:nvPicPr>
          <p:cNvPr id="8" name="Image 7" descr="PastedGraphic-2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3"/>
          <a:stretch/>
        </p:blipFill>
        <p:spPr>
          <a:xfrm>
            <a:off x="0" y="0"/>
            <a:ext cx="853943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9F76-C25C-114E-BC09-AE3E69E2E063}" type="slidenum">
              <a:rPr lang="fr-FR"/>
              <a:pPr/>
              <a:t>16</a:t>
            </a:fld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088" y="115888"/>
            <a:ext cx="8281987" cy="713246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Interview du Maire dans Air Libre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647700" cy="713246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1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2" name="Image 1" descr="Une Air Libre 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691" y="1217241"/>
            <a:ext cx="3789509" cy="53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9F76-C25C-114E-BC09-AE3E69E2E063}" type="slidenum">
              <a:rPr lang="fr-FR"/>
              <a:pPr/>
              <a:t>17</a:t>
            </a:fld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088" y="115888"/>
            <a:ext cx="8281987" cy="713246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Reprise de l’interview sur le Forum des Mobilités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647700" cy="713246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2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16" y="1056056"/>
            <a:ext cx="7156463" cy="54359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1"/>
          <p:cNvSpPr>
            <a:spLocks noChangeArrowheads="1"/>
          </p:cNvSpPr>
          <p:nvPr/>
        </p:nvSpPr>
        <p:spPr bwMode="auto">
          <a:xfrm>
            <a:off x="152400" y="1204913"/>
            <a:ext cx="88915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1000">
              <a:cs typeface="Arial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9538" y="2709863"/>
            <a:ext cx="89995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100">
              <a:cs typeface="Arial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827088" y="115888"/>
            <a:ext cx="8281987" cy="1224668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Intervenir aux prochaines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Rencontres Internationales des Voitures Ecologiques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647700" cy="1224668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3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" name="Image 2" descr="1- Visite officielle Préfet Bousigues - SE Fautrier - MTO - SAS - Roland Ries - GM - Max Roustan (C) Cyril Tondut - RIVE 20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98108"/>
            <a:ext cx="5446889" cy="362443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5856112"/>
            <a:ext cx="9109075" cy="705733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COP21 : quelles mesures concrètes dans la mobilité ?</a:t>
            </a:r>
          </a:p>
        </p:txBody>
      </p:sp>
      <p:pic>
        <p:nvPicPr>
          <p:cNvPr id="4" name="Image 3" descr="2- Conf1 avec Hidalg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342" y="1749781"/>
            <a:ext cx="2987202" cy="1382886"/>
          </a:xfrm>
          <a:prstGeom prst="rect">
            <a:avLst/>
          </a:prstGeom>
        </p:spPr>
      </p:pic>
      <p:pic>
        <p:nvPicPr>
          <p:cNvPr id="5" name="Image 4" descr="6- Essais Ampera - ClioIV GPL (C) Cyril Tondut - RIVE 20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342" y="3334817"/>
            <a:ext cx="2987202" cy="19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1"/>
          <p:cNvSpPr>
            <a:spLocks noChangeArrowheads="1"/>
          </p:cNvSpPr>
          <p:nvPr/>
        </p:nvSpPr>
        <p:spPr bwMode="auto">
          <a:xfrm>
            <a:off x="152400" y="1204913"/>
            <a:ext cx="88915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1000">
              <a:cs typeface="Arial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9538" y="2709863"/>
            <a:ext cx="89995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100">
              <a:cs typeface="Arial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827088" y="115888"/>
            <a:ext cx="8281987" cy="1224668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Candidater pour les Smart </a:t>
            </a:r>
            <a:r>
              <a:rPr lang="fr-FR" sz="2800" b="1" dirty="0" err="1" smtClean="0">
                <a:solidFill>
                  <a:srgbClr val="FFFFFF"/>
                </a:solidFill>
              </a:rPr>
              <a:t>Cities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lang="fr-FR" sz="2800" b="1" dirty="0" err="1" smtClean="0">
                <a:solidFill>
                  <a:srgbClr val="FFFFFF"/>
                </a:solidFill>
              </a:rPr>
              <a:t>Awards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rgbClr val="FFFFFF"/>
                </a:solidFill>
              </a:rPr>
              <a:t>d</a:t>
            </a:r>
            <a:r>
              <a:rPr lang="fr-FR" sz="2800" b="1" dirty="0" smtClean="0">
                <a:solidFill>
                  <a:srgbClr val="FFFFFF"/>
                </a:solidFill>
              </a:rPr>
              <a:t>u China International New </a:t>
            </a:r>
            <a:r>
              <a:rPr lang="fr-FR" sz="2800" b="1" dirty="0" err="1" smtClean="0">
                <a:solidFill>
                  <a:srgbClr val="FFFFFF"/>
                </a:solidFill>
              </a:rPr>
              <a:t>Energy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lang="fr-FR" sz="2800" b="1" dirty="0" err="1" smtClean="0">
                <a:solidFill>
                  <a:srgbClr val="FFFFFF"/>
                </a:solidFill>
              </a:rPr>
              <a:t>Vehicule</a:t>
            </a:r>
            <a:r>
              <a:rPr lang="fr-FR" sz="2800" b="1" dirty="0" smtClean="0">
                <a:solidFill>
                  <a:srgbClr val="FFFFFF"/>
                </a:solidFill>
              </a:rPr>
              <a:t> Show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647700" cy="1224668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4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5926951"/>
            <a:ext cx="9109075" cy="685156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rgbClr val="FFFFFF"/>
                </a:solidFill>
              </a:rPr>
              <a:t>Remise des prix</a:t>
            </a:r>
            <a:r>
              <a:rPr lang="fr-FR" sz="2800" b="1" dirty="0">
                <a:solidFill>
                  <a:srgbClr val="FFFFFF"/>
                </a:solidFill>
              </a:rPr>
              <a:t> </a:t>
            </a:r>
            <a:r>
              <a:rPr lang="fr-FR" sz="2800" b="1" dirty="0" smtClean="0">
                <a:solidFill>
                  <a:srgbClr val="FFFFFF"/>
                </a:solidFill>
              </a:rPr>
              <a:t>à </a:t>
            </a:r>
            <a:r>
              <a:rPr lang="fr-FR" sz="2800" b="1" dirty="0">
                <a:solidFill>
                  <a:srgbClr val="FFFFFF"/>
                </a:solidFill>
              </a:rPr>
              <a:t>Hong </a:t>
            </a:r>
            <a:r>
              <a:rPr lang="fr-FR" sz="2800" b="1" dirty="0" smtClean="0">
                <a:solidFill>
                  <a:srgbClr val="FFFFFF"/>
                </a:solidFill>
              </a:rPr>
              <a:t>Kong le 24/11/2015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098" y="1622776"/>
            <a:ext cx="5761182" cy="37535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89" y="2610492"/>
            <a:ext cx="2786944" cy="15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66825" y="2276475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fr-FR" sz="8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879296" y="6208647"/>
            <a:ext cx="7562850" cy="647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FR" sz="2200" b="1" dirty="0"/>
              <a:t>Unir les partenaires publics et privés afin </a:t>
            </a:r>
            <a:r>
              <a:rPr lang="fr-FR" sz="2200" b="1" dirty="0" smtClean="0"/>
              <a:t>d’</a:t>
            </a:r>
            <a:r>
              <a:rPr lang="fr-FR" altLang="ja-JP" sz="2200" b="1" dirty="0" smtClean="0"/>
              <a:t>encourager </a:t>
            </a:r>
            <a:endParaRPr lang="fr-FR" altLang="ja-JP" sz="2200" b="1" dirty="0"/>
          </a:p>
          <a:p>
            <a:pPr algn="ctr"/>
            <a:r>
              <a:rPr lang="fr-FR" sz="2200" b="1" dirty="0"/>
              <a:t>nos concitoyens à préférer des véhicules écologiques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1173"/>
            <a:ext cx="9144000" cy="971705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20000"/>
              </a:spcBef>
              <a:defRPr sz="32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pPr marL="1257300" algn="l"/>
            <a:r>
              <a:rPr lang="fr-FR" sz="2800" dirty="0" smtClean="0"/>
              <a:t>Le Club </a:t>
            </a:r>
            <a:r>
              <a:rPr lang="fr-FR" sz="2800" dirty="0"/>
              <a:t>des Voitures Ecologiques, </a:t>
            </a:r>
          </a:p>
          <a:p>
            <a:pPr marL="1257300"/>
            <a:r>
              <a:rPr lang="fr-FR" sz="2800" dirty="0"/>
              <a:t>Qui sommes nous 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54615" y="3911379"/>
            <a:ext cx="4586342" cy="2190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2200" b="1" dirty="0" smtClean="0">
                <a:solidFill>
                  <a:schemeClr val="tx2"/>
                </a:solidFill>
              </a:rPr>
              <a:t>Fondations, associations, institutions</a:t>
            </a:r>
            <a:endParaRPr lang="fr-FR" sz="2200" b="1" dirty="0">
              <a:solidFill>
                <a:schemeClr val="tx2"/>
              </a:solidFill>
            </a:endParaRPr>
          </a:p>
        </p:txBody>
      </p:sp>
      <p:pic>
        <p:nvPicPr>
          <p:cNvPr id="10" name="Picture 44" descr="Logo_FP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060" y="5386383"/>
            <a:ext cx="504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6" descr="O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29" y="5451117"/>
            <a:ext cx="967291" cy="44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71465" y="1169459"/>
            <a:ext cx="4569492" cy="25943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900" b="1" dirty="0" smtClean="0">
                <a:solidFill>
                  <a:schemeClr val="tx2"/>
                </a:solidFill>
              </a:rPr>
              <a:t>Opérateurs de mobilité</a:t>
            </a:r>
            <a:r>
              <a:rPr lang="fr-FR" sz="1900" b="1" dirty="0">
                <a:solidFill>
                  <a:schemeClr val="tx2"/>
                </a:solidFill>
              </a:rPr>
              <a:t>, infrastructures &amp; services</a:t>
            </a:r>
          </a:p>
        </p:txBody>
      </p:sp>
      <p:pic>
        <p:nvPicPr>
          <p:cNvPr id="14" name="Picture 82" descr="UG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157" y="2370321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85750" y="1169459"/>
            <a:ext cx="3817938" cy="25735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sz="2200" b="1" dirty="0">
                <a:solidFill>
                  <a:schemeClr val="tx2"/>
                </a:solidFill>
              </a:rPr>
              <a:t>Constructeurs</a:t>
            </a:r>
          </a:p>
        </p:txBody>
      </p:sp>
      <p:pic>
        <p:nvPicPr>
          <p:cNvPr id="16" name="Picture 36" descr="Logo Cour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542" y="1744670"/>
            <a:ext cx="791218" cy="36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0" descr="Logo AVE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627" y="5518631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85750" y="3861491"/>
            <a:ext cx="3817938" cy="22336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2200" b="1" dirty="0" smtClean="0">
                <a:solidFill>
                  <a:schemeClr val="tx2"/>
                </a:solidFill>
              </a:rPr>
              <a:t>Energéticiens</a:t>
            </a:r>
            <a:endParaRPr lang="fr-FR" sz="2200" b="1" dirty="0">
              <a:solidFill>
                <a:schemeClr val="tx2"/>
              </a:solidFill>
            </a:endParaRPr>
          </a:p>
        </p:txBody>
      </p:sp>
      <p:pic>
        <p:nvPicPr>
          <p:cNvPr id="19" name="Picture 43" descr="logo_edf_quadri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052" y="4994930"/>
            <a:ext cx="670191" cy="8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3" descr="Logo Bioéthan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520591"/>
            <a:ext cx="20161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9" descr="Logo CN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083" y="4243910"/>
            <a:ext cx="12969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logo_gp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486556"/>
            <a:ext cx="8350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logo%2Bmia-electric%2B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083" y="2800473"/>
            <a:ext cx="1082644" cy="5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6" descr="Logo BM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15" y="2713488"/>
            <a:ext cx="670585" cy="66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7" descr="Logo Min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655" y="2892868"/>
            <a:ext cx="1287219" cy="56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 descr="logo_GrDF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82" y="3911379"/>
            <a:ext cx="1246106" cy="848910"/>
          </a:xfrm>
          <a:prstGeom prst="rect">
            <a:avLst/>
          </a:prstGeom>
        </p:spPr>
      </p:pic>
      <p:pic>
        <p:nvPicPr>
          <p:cNvPr id="29" name="Picture 78" descr="logo-avem-l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308" y="5451117"/>
            <a:ext cx="769874" cy="32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 descr="Logo Carlstart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949" y="5376668"/>
            <a:ext cx="490988" cy="518265"/>
          </a:xfrm>
          <a:prstGeom prst="rect">
            <a:avLst/>
          </a:prstGeom>
        </p:spPr>
      </p:pic>
      <p:pic>
        <p:nvPicPr>
          <p:cNvPr id="32" name="Image 31" descr="COFELY-Ineo_50mm_RGB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429" y="1564691"/>
            <a:ext cx="1370528" cy="525241"/>
          </a:xfrm>
          <a:prstGeom prst="rect">
            <a:avLst/>
          </a:prstGeom>
        </p:spPr>
      </p:pic>
      <p:pic>
        <p:nvPicPr>
          <p:cNvPr id="33" name="Image 32" descr="logo-CFBP.gi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796" y="5055048"/>
            <a:ext cx="645068" cy="905359"/>
          </a:xfrm>
          <a:prstGeom prst="rect">
            <a:avLst/>
          </a:prstGeom>
        </p:spPr>
      </p:pic>
      <p:pic>
        <p:nvPicPr>
          <p:cNvPr id="34" name="Image 33" descr="1-_BMWi_iLogo_RGB_209x93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448" y="2180247"/>
            <a:ext cx="1155335" cy="514096"/>
          </a:xfrm>
          <a:prstGeom prst="rect">
            <a:avLst/>
          </a:prstGeom>
        </p:spPr>
      </p:pic>
      <p:pic>
        <p:nvPicPr>
          <p:cNvPr id="35" name="Image 34" descr="logo toyota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4" y="1681629"/>
            <a:ext cx="852714" cy="696383"/>
          </a:xfrm>
          <a:prstGeom prst="rect">
            <a:avLst/>
          </a:prstGeom>
        </p:spPr>
      </p:pic>
      <p:pic>
        <p:nvPicPr>
          <p:cNvPr id="37" name="Image 36" descr="LOGO ARGUS.jp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321" y="3207737"/>
            <a:ext cx="1115064" cy="370201"/>
          </a:xfrm>
          <a:prstGeom prst="rect">
            <a:avLst/>
          </a:prstGeom>
        </p:spPr>
      </p:pic>
      <p:pic>
        <p:nvPicPr>
          <p:cNvPr id="38" name="Image 37" descr="2- Logo-PrixAutoEnvi-11-CMJN-OK.jp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397" y="2109515"/>
            <a:ext cx="503270" cy="502108"/>
          </a:xfrm>
          <a:prstGeom prst="rect">
            <a:avLst/>
          </a:prstGeom>
        </p:spPr>
      </p:pic>
      <p:pic>
        <p:nvPicPr>
          <p:cNvPr id="39" name="Image 38" descr="logo DBT CEV 2013.jp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201" y="1943784"/>
            <a:ext cx="1208166" cy="292298"/>
          </a:xfrm>
          <a:prstGeom prst="rect">
            <a:avLst/>
          </a:prstGeom>
        </p:spPr>
      </p:pic>
      <p:pic>
        <p:nvPicPr>
          <p:cNvPr id="40" name="Picture 5" descr="logo+MAAF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802" y="2073801"/>
            <a:ext cx="655683" cy="5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696" y="2148013"/>
            <a:ext cx="1268038" cy="626695"/>
          </a:xfrm>
          <a:prstGeom prst="rect">
            <a:avLst/>
          </a:prstGeom>
        </p:spPr>
      </p:pic>
      <p:pic>
        <p:nvPicPr>
          <p:cNvPr id="49" name="Image 48" descr="1- Logo ERDF.jp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48" y="4976564"/>
            <a:ext cx="1361220" cy="531164"/>
          </a:xfrm>
          <a:prstGeom prst="rect">
            <a:avLst/>
          </a:prstGeom>
        </p:spPr>
      </p:pic>
      <p:pic>
        <p:nvPicPr>
          <p:cNvPr id="50" name="Image 49" descr="1- Logo Parkalizes.jp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660" y="2999760"/>
            <a:ext cx="873947" cy="699158"/>
          </a:xfrm>
          <a:prstGeom prst="rect">
            <a:avLst/>
          </a:prstGeom>
        </p:spPr>
      </p:pic>
      <p:pic>
        <p:nvPicPr>
          <p:cNvPr id="48" name="Image 47" descr="1- Logo cese.jp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96" y="4403866"/>
            <a:ext cx="971971" cy="810778"/>
          </a:xfrm>
          <a:prstGeom prst="rect">
            <a:avLst/>
          </a:prstGeom>
        </p:spPr>
      </p:pic>
      <p:pic>
        <p:nvPicPr>
          <p:cNvPr id="46" name="Image 45" descr="Logo Groupe La Poste le bon 2014.jp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021" y="2670198"/>
            <a:ext cx="1100166" cy="57849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657" y="2732587"/>
            <a:ext cx="992658" cy="550722"/>
          </a:xfrm>
          <a:prstGeom prst="rect">
            <a:avLst/>
          </a:prstGeom>
        </p:spPr>
      </p:pic>
      <p:pic>
        <p:nvPicPr>
          <p:cNvPr id="3" name="Image 2" descr="Logo MEDDE.png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948" y="4407008"/>
            <a:ext cx="575043" cy="783575"/>
          </a:xfrm>
          <a:prstGeom prst="rect">
            <a:avLst/>
          </a:prstGeom>
        </p:spPr>
      </p:pic>
      <p:pic>
        <p:nvPicPr>
          <p:cNvPr id="4" name="Image 3" descr="Logo MRP.jpg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127" y="4453479"/>
            <a:ext cx="572557" cy="735816"/>
          </a:xfrm>
          <a:prstGeom prst="rect">
            <a:avLst/>
          </a:prstGeom>
        </p:spPr>
      </p:pic>
      <p:pic>
        <p:nvPicPr>
          <p:cNvPr id="5" name="Image 4" descr="logo_amgvf.jpg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294" y="4419627"/>
            <a:ext cx="1295480" cy="769668"/>
          </a:xfrm>
          <a:prstGeom prst="rect">
            <a:avLst/>
          </a:prstGeom>
        </p:spPr>
      </p:pic>
      <p:pic>
        <p:nvPicPr>
          <p:cNvPr id="6" name="Image 5" descr="logo_mairie_de_paris.gif"/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07" t="11328" r="16807"/>
          <a:stretch/>
        </p:blipFill>
        <p:spPr>
          <a:xfrm>
            <a:off x="8194397" y="4554267"/>
            <a:ext cx="630252" cy="418870"/>
          </a:xfrm>
          <a:prstGeom prst="rect">
            <a:avLst/>
          </a:prstGeom>
        </p:spPr>
      </p:pic>
      <p:pic>
        <p:nvPicPr>
          <p:cNvPr id="51" name="Image 50" descr="logo_fne_rvb[1].jpg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427" y="5427993"/>
            <a:ext cx="725207" cy="530277"/>
          </a:xfrm>
          <a:prstGeom prst="rect">
            <a:avLst/>
          </a:prstGeom>
        </p:spPr>
      </p:pic>
      <p:pic>
        <p:nvPicPr>
          <p:cNvPr id="2" name="Image 1" descr="proxiway_logo_CMJN.jpg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429" y="2691794"/>
            <a:ext cx="1322930" cy="402147"/>
          </a:xfrm>
          <a:prstGeom prst="rect">
            <a:avLst/>
          </a:prstGeom>
        </p:spPr>
      </p:pic>
      <p:pic>
        <p:nvPicPr>
          <p:cNvPr id="11" name="Image 10" descr="Logo_transdev_baseline_FR_RVB.png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367" y="3229379"/>
            <a:ext cx="1493200" cy="54513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027" y="1535080"/>
            <a:ext cx="828158" cy="1029489"/>
          </a:xfrm>
          <a:prstGeom prst="rect">
            <a:avLst/>
          </a:prstGeom>
        </p:spPr>
      </p:pic>
      <p:pic>
        <p:nvPicPr>
          <p:cNvPr id="42" name="Image 41" descr="Logo Effia.jpg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763" y="1777999"/>
            <a:ext cx="1083971" cy="311934"/>
          </a:xfrm>
          <a:prstGeom prst="rect">
            <a:avLst/>
          </a:prstGeom>
        </p:spPr>
      </p:pic>
      <p:pic>
        <p:nvPicPr>
          <p:cNvPr id="53" name="Image 52" descr="PastedGraphic-2.pdf"/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3"/>
          <a:stretch/>
        </p:blipFill>
        <p:spPr>
          <a:xfrm>
            <a:off x="0" y="0"/>
            <a:ext cx="678963" cy="9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7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753566" y="5877644"/>
            <a:ext cx="7562850" cy="647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2263" y="188913"/>
            <a:ext cx="8497887" cy="967972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ap="flat"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1" dirty="0" smtClean="0"/>
              <a:t>Contacts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8888" y="2276475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fr-FR" sz="8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2263" y="3190125"/>
            <a:ext cx="8426450" cy="151286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/>
            <a:r>
              <a:rPr lang="fr-FR" sz="2200" b="1" dirty="0">
                <a:solidFill>
                  <a:srgbClr val="000000"/>
                </a:solidFill>
                <a:cs typeface="Arial" charset="0"/>
              </a:rPr>
              <a:t>Guillaume </a:t>
            </a:r>
            <a:r>
              <a:rPr lang="fr-FR" sz="2200" b="1" dirty="0" err="1">
                <a:solidFill>
                  <a:srgbClr val="000000"/>
                </a:solidFill>
                <a:cs typeface="Arial" charset="0"/>
              </a:rPr>
              <a:t>Métivier</a:t>
            </a:r>
            <a:endParaRPr lang="fr-FR" sz="2200" b="1" i="1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/>
            <a:r>
              <a:rPr lang="fr-FR" sz="1600" b="1" i="1" dirty="0" smtClean="0">
                <a:solidFill>
                  <a:srgbClr val="000000"/>
                </a:solidFill>
                <a:cs typeface="Arial" charset="0"/>
              </a:rPr>
              <a:t>Délégué collectivités</a:t>
            </a:r>
            <a:endParaRPr lang="fr-FR" sz="1600" b="1" i="1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/>
            <a:endParaRPr lang="fr-FR" sz="500" dirty="0" smtClean="0">
              <a:solidFill>
                <a:srgbClr val="000000"/>
              </a:solidFill>
              <a:cs typeface="Arial" charset="0"/>
              <a:hlinkClick r:id="rId4"/>
            </a:endParaRPr>
          </a:p>
          <a:p>
            <a:pPr marL="342900" indent="-342900" algn="ctr"/>
            <a:r>
              <a:rPr lang="fr-FR" sz="1400" dirty="0" smtClean="0">
                <a:solidFill>
                  <a:srgbClr val="000000"/>
                </a:solidFill>
                <a:cs typeface="Arial" charset="0"/>
                <a:hlinkClick r:id="rId4"/>
              </a:rPr>
              <a:t>Guillaume.metivier@compublics.com</a:t>
            </a:r>
            <a:r>
              <a:rPr lang="fr-FR" sz="14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fr-FR" sz="140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/>
            <a:r>
              <a:rPr lang="fr-FR" sz="1400" dirty="0">
                <a:solidFill>
                  <a:srgbClr val="000000"/>
                </a:solidFill>
                <a:cs typeface="Arial" charset="0"/>
                <a:sym typeface="Wingdings" charset="0"/>
              </a:rPr>
              <a:t>09.50.13.07.80 </a:t>
            </a:r>
          </a:p>
          <a:p>
            <a:pPr marL="342900" indent="-342900" algn="ctr"/>
            <a:r>
              <a:rPr lang="fr-FR" sz="1400" dirty="0" smtClean="0">
                <a:solidFill>
                  <a:srgbClr val="000000"/>
                </a:solidFill>
                <a:cs typeface="Arial" charset="0"/>
                <a:sym typeface="Webdings" charset="0"/>
              </a:rPr>
              <a:t></a:t>
            </a:r>
            <a:r>
              <a:rPr lang="fr-FR" sz="1400" dirty="0">
                <a:solidFill>
                  <a:srgbClr val="000000"/>
                </a:solidFill>
                <a:cs typeface="Arial" charset="0"/>
              </a:rPr>
              <a:t>06-60-74-17-46</a:t>
            </a:r>
            <a:endParaRPr lang="fr-FR" sz="1400" b="1" i="1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1000" b="1" i="1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1000" b="1" i="1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10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3850" y="1434751"/>
            <a:ext cx="8424863" cy="15827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/>
            <a:r>
              <a:rPr lang="fr-FR" sz="2200" b="1" dirty="0">
                <a:cs typeface="Arial" charset="0"/>
              </a:rPr>
              <a:t>Marc </a:t>
            </a:r>
            <a:r>
              <a:rPr lang="fr-FR" sz="2200" b="1">
                <a:cs typeface="Arial" charset="0"/>
              </a:rPr>
              <a:t>Teyssier </a:t>
            </a:r>
            <a:r>
              <a:rPr lang="fr-FR" sz="2200" b="1" smtClean="0">
                <a:cs typeface="Arial" charset="0"/>
              </a:rPr>
              <a:t>d’</a:t>
            </a:r>
            <a:r>
              <a:rPr lang="fr-FR" altLang="ja-JP" sz="2200" b="1" smtClean="0">
                <a:cs typeface="Arial" charset="0"/>
              </a:rPr>
              <a:t>Orfeuil</a:t>
            </a:r>
            <a:endParaRPr lang="fr-FR" altLang="ja-JP" sz="2200" b="1" i="1" dirty="0">
              <a:cs typeface="Arial" charset="0"/>
            </a:endParaRPr>
          </a:p>
          <a:p>
            <a:pPr marL="342900" indent="-342900" algn="ctr"/>
            <a:r>
              <a:rPr lang="fr-FR" sz="1600" b="1" i="1" dirty="0">
                <a:cs typeface="Arial" charset="0"/>
              </a:rPr>
              <a:t>Délégué général</a:t>
            </a:r>
          </a:p>
          <a:p>
            <a:pPr marL="342900" indent="-342900" algn="ctr"/>
            <a:endParaRPr lang="fr-FR" sz="500" b="1" i="1" dirty="0">
              <a:cs typeface="Arial" charset="0"/>
            </a:endParaRPr>
          </a:p>
          <a:p>
            <a:pPr marL="342900" indent="-342900" algn="ctr"/>
            <a:r>
              <a:rPr lang="fr-FR" sz="1400" dirty="0" smtClean="0">
                <a:cs typeface="Arial" charset="0"/>
                <a:hlinkClick r:id="rId5"/>
              </a:rPr>
              <a:t>mto@compublics.com</a:t>
            </a:r>
            <a:r>
              <a:rPr lang="fr-FR" sz="1400" dirty="0" smtClean="0">
                <a:cs typeface="Arial" charset="0"/>
              </a:rPr>
              <a:t> </a:t>
            </a:r>
            <a:endParaRPr lang="fr-FR" sz="1400" dirty="0">
              <a:cs typeface="Arial" charset="0"/>
              <a:sym typeface="Wingdings" charset="0"/>
            </a:endParaRPr>
          </a:p>
          <a:p>
            <a:pPr marL="342900" indent="-342900" algn="ctr"/>
            <a:r>
              <a:rPr lang="fr-FR" sz="1400" dirty="0">
                <a:cs typeface="Arial" charset="0"/>
                <a:sym typeface="Wingdings" charset="0"/>
              </a:rPr>
              <a:t>01.44.18.14.51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1000" b="1" i="1" dirty="0">
              <a:cs typeface="Arial" charset="0"/>
            </a:endParaRPr>
          </a:p>
        </p:txBody>
      </p:sp>
      <p:pic>
        <p:nvPicPr>
          <p:cNvPr id="12" name="Image 1" descr="ID4 [800x600]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263" y="3190126"/>
            <a:ext cx="1019405" cy="151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PastedGraphic-2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409" y="188914"/>
            <a:ext cx="726741" cy="967971"/>
          </a:xfrm>
          <a:prstGeom prst="rect">
            <a:avLst/>
          </a:prstGeom>
        </p:spPr>
      </p:pic>
      <p:pic>
        <p:nvPicPr>
          <p:cNvPr id="3" name="Image 2" descr="2012-Portrait MTO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63" y="1434751"/>
            <a:ext cx="1055983" cy="1582737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23851" y="4911881"/>
            <a:ext cx="8426450" cy="1482661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/>
            <a:r>
              <a:rPr lang="fr-FR" sz="2200" b="1" dirty="0" smtClean="0">
                <a:solidFill>
                  <a:srgbClr val="000000"/>
                </a:solidFill>
                <a:cs typeface="Arial" charset="0"/>
              </a:rPr>
              <a:t>Juliette </a:t>
            </a:r>
            <a:r>
              <a:rPr lang="fr-FR" sz="2200" b="1" dirty="0" err="1" smtClean="0">
                <a:solidFill>
                  <a:srgbClr val="000000"/>
                </a:solidFill>
                <a:cs typeface="Arial" charset="0"/>
              </a:rPr>
              <a:t>Kacprzak</a:t>
            </a:r>
            <a:endParaRPr lang="fr-FR" sz="2200" b="1" i="1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/>
            <a:r>
              <a:rPr lang="fr-FR" sz="1600" b="1" i="1" dirty="0" smtClean="0">
                <a:solidFill>
                  <a:srgbClr val="000000"/>
                </a:solidFill>
                <a:cs typeface="Arial" charset="0"/>
              </a:rPr>
              <a:t>Chargée de mission </a:t>
            </a:r>
            <a:endParaRPr lang="fr-FR" sz="1600" b="1" i="1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/>
            <a:endParaRPr lang="fr-FR" sz="500" dirty="0" smtClean="0">
              <a:solidFill>
                <a:srgbClr val="000000"/>
              </a:solidFill>
              <a:cs typeface="Arial" charset="0"/>
              <a:hlinkClick r:id="rId4"/>
            </a:endParaRPr>
          </a:p>
          <a:p>
            <a:pPr marL="342900" indent="-342900" algn="ctr"/>
            <a:r>
              <a:rPr lang="fr-FR" sz="1400" dirty="0" smtClean="0">
                <a:solidFill>
                  <a:srgbClr val="000000"/>
                </a:solidFill>
                <a:cs typeface="Arial" charset="0"/>
                <a:hlinkClick r:id="rId4"/>
              </a:rPr>
              <a:t>Juliette.kacprzak@compublics.com</a:t>
            </a:r>
            <a:r>
              <a:rPr lang="fr-FR" sz="14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fr-FR" sz="140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/>
            <a:r>
              <a:rPr lang="fr-FR" sz="14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 01.44.18.70.66 </a:t>
            </a:r>
            <a:endParaRPr lang="fr-FR" sz="1400" dirty="0">
              <a:solidFill>
                <a:srgbClr val="000000"/>
              </a:solidFill>
              <a:cs typeface="Arial" charset="0"/>
              <a:sym typeface="Wingdings" charset="0"/>
            </a:endParaRPr>
          </a:p>
          <a:p>
            <a:pPr marL="342900" indent="-342900" algn="ctr"/>
            <a:r>
              <a:rPr lang="fr-FR" sz="1400" dirty="0" smtClean="0">
                <a:solidFill>
                  <a:srgbClr val="000000"/>
                </a:solidFill>
                <a:cs typeface="Arial" charset="0"/>
                <a:sym typeface="Webdings" charset="0"/>
              </a:rPr>
              <a:t></a:t>
            </a:r>
            <a:r>
              <a:rPr lang="fr-FR" sz="1400" dirty="0">
                <a:solidFill>
                  <a:srgbClr val="000000"/>
                </a:solidFill>
                <a:cs typeface="Arial" charset="0"/>
              </a:rPr>
              <a:t>06</a:t>
            </a:r>
            <a:r>
              <a:rPr lang="fr-FR" sz="1400" dirty="0" smtClean="0">
                <a:solidFill>
                  <a:srgbClr val="000000"/>
                </a:solidFill>
                <a:cs typeface="Arial" charset="0"/>
              </a:rPr>
              <a:t>-83-93-14-43</a:t>
            </a:r>
            <a:endParaRPr lang="fr-FR" sz="1400" b="1" i="1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1000" b="1" i="1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1000" b="1" i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Image 3" descr="_FS15267 - copie 3.jpe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88"/>
          <a:stretch/>
        </p:blipFill>
        <p:spPr>
          <a:xfrm>
            <a:off x="323851" y="4728138"/>
            <a:ext cx="1114408" cy="1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4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VE1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78481">
            <a:off x="4602686" y="1728038"/>
            <a:ext cx="3475360" cy="4702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21" name="Rectangle 2"/>
          <p:cNvSpPr txBox="1">
            <a:spLocks noChangeArrowheads="1"/>
          </p:cNvSpPr>
          <p:nvPr/>
        </p:nvSpPr>
        <p:spPr bwMode="auto">
          <a:xfrm>
            <a:off x="678963" y="-1588"/>
            <a:ext cx="8407887" cy="971551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Comment ? Être force de propositions,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Mettre en commun les bonnes pratiques</a:t>
            </a:r>
          </a:p>
        </p:txBody>
      </p:sp>
      <p:pic>
        <p:nvPicPr>
          <p:cNvPr id="3" name="Image 2" descr="Une Air Libre 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5811">
            <a:off x="1132831" y="1355430"/>
            <a:ext cx="3543612" cy="5011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PastedGraphic-2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3"/>
          <a:stretch/>
        </p:blipFill>
        <p:spPr>
          <a:xfrm>
            <a:off x="0" y="0"/>
            <a:ext cx="678963" cy="9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6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/>
          </p:cNvSpPr>
          <p:nvPr/>
        </p:nvSpPr>
        <p:spPr bwMode="auto">
          <a:xfrm>
            <a:off x="1108075" y="260350"/>
            <a:ext cx="78835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200" b="1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61925" y="550863"/>
            <a:ext cx="57277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22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Calibri" charset="0"/>
              <a:buAutoNum type="arabicPeriod"/>
              <a:defRPr/>
            </a:pPr>
            <a:r>
              <a:rPr lang="fr-FR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 disque vert européen autorise le conducteur plus citoyen à</a:t>
            </a:r>
            <a:r>
              <a:rPr lang="fr-FR" sz="22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stationner gratuitement sur la voirie en zone payante durant 1h30</a:t>
            </a:r>
            <a:r>
              <a:rPr lang="fr-FR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fr-FR" sz="11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r-FR" sz="2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Calibri" charset="0"/>
              <a:buAutoNum type="arabicPeriod"/>
              <a:defRPr/>
            </a:pPr>
            <a:r>
              <a:rPr lang="fr-FR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Pour cela, </a:t>
            </a:r>
            <a:r>
              <a:rPr lang="fr-FR" sz="22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la municipalité ou la collectivité fait voter une délibération</a:t>
            </a:r>
            <a:r>
              <a:rPr lang="fr-FR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et décide par ce biais des ayants droit : véhicules -3m émettant -120g/km de CO2, électriques, hybrides, GNV, GPL, E85, véhicules utilisés en autopartage</a:t>
            </a:r>
            <a:r>
              <a:rPr lang="fr-FR" sz="2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fr-FR" sz="2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r-FR" sz="2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Calibri" charset="0"/>
              <a:buNone/>
              <a:defRPr/>
            </a:pPr>
            <a:endParaRPr lang="fr-FR" sz="22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07950" y="4149725"/>
            <a:ext cx="59324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20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200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87325" y="4343400"/>
            <a:ext cx="8353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r-FR" sz="2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fr-FR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Dans le cas où toutes les catégories de véhicules écologiques ci-dessus soient reprises (</a:t>
            </a:r>
            <a:r>
              <a:rPr lang="fr-FR" sz="2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fr-FR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2% </a:t>
            </a:r>
            <a:r>
              <a:rPr lang="fr-FR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du parc roulant français en oct. </a:t>
            </a:r>
            <a:r>
              <a:rPr lang="fr-FR" sz="2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2014)</a:t>
            </a:r>
            <a:r>
              <a:rPr lang="fr-FR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il est possible de </a:t>
            </a:r>
            <a:r>
              <a:rPr lang="fr-FR" sz="22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rendre le même disque valable dans toutes les villes partenaires</a:t>
            </a:r>
            <a:r>
              <a:rPr lang="fr-FR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moyennant la signature d’une convention avec l’Association des Voitures Ecologiques.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22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395288" y="115888"/>
            <a:ext cx="8302625" cy="576262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3200" b="1">
                <a:solidFill>
                  <a:schemeClr val="bg1"/>
                </a:solidFill>
              </a:rPr>
              <a:t>Qu’</a:t>
            </a:r>
            <a:r>
              <a:rPr lang="fr-FR" altLang="ja-JP" sz="3200" b="1">
                <a:solidFill>
                  <a:schemeClr val="bg1"/>
                </a:solidFill>
              </a:rPr>
              <a:t>est ce que le disque vert® européen ? </a:t>
            </a:r>
            <a:endParaRPr lang="fr-FR" sz="3200" b="1">
              <a:solidFill>
                <a:schemeClr val="bg1"/>
              </a:solidFill>
            </a:endParaRPr>
          </a:p>
        </p:txBody>
      </p:sp>
      <p:pic>
        <p:nvPicPr>
          <p:cNvPr id="6150" name="Image 11" descr="disque vert europeen Recto avec 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239838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4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ChangeArrowheads="1"/>
          </p:cNvSpPr>
          <p:nvPr/>
        </p:nvSpPr>
        <p:spPr bwMode="auto">
          <a:xfrm>
            <a:off x="152400" y="1204913"/>
            <a:ext cx="88915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100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9538" y="2709863"/>
            <a:ext cx="89995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100"/>
          </a:p>
        </p:txBody>
      </p:sp>
      <p:sp>
        <p:nvSpPr>
          <p:cNvPr id="8195" name="AutoShape 11"/>
          <p:cNvSpPr>
            <a:spLocks noChangeArrowheads="1"/>
          </p:cNvSpPr>
          <p:nvPr/>
        </p:nvSpPr>
        <p:spPr bwMode="auto">
          <a:xfrm>
            <a:off x="250825" y="188913"/>
            <a:ext cx="8569325" cy="571500"/>
          </a:xfrm>
          <a:prstGeom prst="roundRect">
            <a:avLst>
              <a:gd name="adj" fmla="val 16667"/>
            </a:avLst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>
                <a:solidFill>
                  <a:srgbClr val="FFFFFF"/>
                </a:solidFill>
              </a:rPr>
              <a:t>Le disque vert intégré à la Loi et préconisé par l’OPESCT </a:t>
            </a:r>
          </a:p>
        </p:txBody>
      </p:sp>
      <p:pic>
        <p:nvPicPr>
          <p:cNvPr id="8196" name="Picture 7" descr="Assemblee_nation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2763838"/>
            <a:ext cx="914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Logo Gren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950913"/>
            <a:ext cx="97948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1228725" y="622300"/>
            <a:ext cx="76803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800" b="1">
              <a:solidFill>
                <a:srgbClr val="00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FR" sz="2400" b="1">
                <a:solidFill>
                  <a:srgbClr val="000000"/>
                </a:solidFill>
              </a:rPr>
              <a:t>Extrait de l’</a:t>
            </a:r>
            <a:r>
              <a:rPr lang="fr-FR" altLang="ja-JP" sz="2400" b="1">
                <a:solidFill>
                  <a:srgbClr val="000000"/>
                </a:solidFill>
              </a:rPr>
              <a:t>Article 13 I. de la Loi Grenelle du 3 août 2009 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2800" b="1">
              <a:solidFill>
                <a:srgbClr val="00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2800" b="1">
              <a:solidFill>
                <a:srgbClr val="00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2800" b="1">
              <a:solidFill>
                <a:srgbClr val="00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800" b="1">
              <a:solidFill>
                <a:srgbClr val="00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800" b="1">
              <a:solidFill>
                <a:srgbClr val="000000"/>
              </a:solidFill>
            </a:endParaRP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395288" y="1743075"/>
            <a:ext cx="87487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400" b="1" i="1">
                <a:solidFill>
                  <a:srgbClr val="000000"/>
                </a:solidFill>
              </a:rPr>
              <a:t>« Les collectivités territoriales favoriseront la mise en place du disque vert en stationnement payant. 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b="1">
              <a:solidFill>
                <a:srgbClr val="000000"/>
              </a:solidFill>
            </a:endParaRP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1408113" y="2743200"/>
            <a:ext cx="66151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400" b="1">
                <a:solidFill>
                  <a:srgbClr val="000000"/>
                </a:solidFill>
              </a:rPr>
              <a:t>Extraits du rapport de l’OPECST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400" b="1">
                <a:solidFill>
                  <a:srgbClr val="000000"/>
                </a:solidFill>
              </a:rPr>
              <a:t>voté à l’unanimité le 15 janvier 2014 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400" b="1">
              <a:solidFill>
                <a:srgbClr val="000000"/>
              </a:solidFill>
            </a:endParaRP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401638" y="3560763"/>
            <a:ext cx="87487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400" b="1" i="1">
                <a:solidFill>
                  <a:srgbClr val="000000"/>
                </a:solidFill>
              </a:rPr>
              <a:t>« </a:t>
            </a:r>
            <a:r>
              <a:rPr lang="fr-FR" sz="2400" b="1"/>
              <a:t> </a:t>
            </a:r>
            <a:r>
              <a:rPr lang="fr-FR" sz="2400" i="1"/>
              <a:t>De manière générale, afin de promouvoir la mixité énergétique dans les transports, </a:t>
            </a:r>
            <a:r>
              <a:rPr lang="fr-FR" sz="2400" b="1" i="1"/>
              <a:t>accorder les avantages consentis aux voitures électriques aux autres types de voitures écologiques</a:t>
            </a:r>
            <a:r>
              <a:rPr lang="fr-FR" sz="2400" i="1"/>
              <a:t>, et notamment hybrides, et celles fonctionnant au GPL, au GNV, à l’hydrogène ou à l’air comprimé. </a:t>
            </a:r>
            <a:r>
              <a:rPr lang="fr-FR" sz="2400" i="1">
                <a:solidFill>
                  <a:srgbClr val="000000"/>
                </a:solidFill>
              </a:rPr>
              <a:t>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b="1">
              <a:solidFill>
                <a:srgbClr val="000000"/>
              </a:solidFill>
            </a:endParaRPr>
          </a:p>
        </p:txBody>
      </p:sp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412750" y="5340350"/>
            <a:ext cx="87487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400" i="1"/>
              <a:t>« Faciliter le stationnement des véhicules écologiques (…) sur la voirie (…) </a:t>
            </a:r>
            <a:r>
              <a:rPr lang="fr-FR" sz="2400" b="1" i="1"/>
              <a:t>Soutenir les solutions innovantes telles que le disque vert</a:t>
            </a:r>
            <a:r>
              <a:rPr lang="fr-FR" sz="2400" i="1"/>
              <a:t>, permettant d’offrir 1h30 de stationnement gratuit pour ces véhicules. » </a:t>
            </a:r>
            <a:r>
              <a:rPr lang="fr-FR" sz="2400"/>
              <a:t> </a:t>
            </a: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rgbClr val="FFFFFF"/>
                </a:solidFill>
              </a:rPr>
              <a:t>Comment le mettre en place ?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152400" y="693738"/>
            <a:ext cx="85232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1259" y="620688"/>
            <a:ext cx="6652989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2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fr-FR" sz="2200" dirty="0" smtClean="0">
                <a:solidFill>
                  <a:srgbClr val="000000"/>
                </a:solidFill>
              </a:rPr>
              <a:t>La collectivité fait </a:t>
            </a:r>
            <a:r>
              <a:rPr lang="fr-FR" sz="2200" b="1" dirty="0" smtClean="0">
                <a:solidFill>
                  <a:srgbClr val="000000"/>
                </a:solidFill>
              </a:rPr>
              <a:t>éditer les supports et les pastilles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fr-FR" sz="2200" dirty="0" smtClean="0">
                <a:solidFill>
                  <a:srgbClr val="000000"/>
                </a:solidFill>
              </a:rPr>
              <a:t>Les </a:t>
            </a:r>
            <a:r>
              <a:rPr lang="fr-FR" sz="2200" dirty="0">
                <a:solidFill>
                  <a:srgbClr val="000000"/>
                </a:solidFill>
              </a:rPr>
              <a:t>ayant-droits se déplacent à la Police municipale, qui</a:t>
            </a:r>
            <a:r>
              <a:rPr lang="fr-FR" sz="2200" b="1" dirty="0">
                <a:solidFill>
                  <a:srgbClr val="000000"/>
                </a:solidFill>
              </a:rPr>
              <a:t> vérifie que leur véhicule est bien concerné par le </a:t>
            </a:r>
            <a:r>
              <a:rPr lang="fr-FR" sz="2200" b="1" dirty="0" smtClean="0">
                <a:solidFill>
                  <a:srgbClr val="000000"/>
                </a:solidFill>
              </a:rPr>
              <a:t>dispositif sur présentation de la carte grise.</a:t>
            </a:r>
            <a:endParaRPr lang="fr-FR" sz="22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fr-FR" sz="2200" dirty="0">
                <a:solidFill>
                  <a:srgbClr val="000000"/>
                </a:solidFill>
              </a:rPr>
              <a:t>La police municipale </a:t>
            </a:r>
            <a:r>
              <a:rPr lang="fr-FR" sz="2200" b="1" dirty="0">
                <a:solidFill>
                  <a:srgbClr val="000000"/>
                </a:solidFill>
              </a:rPr>
              <a:t>délivre un support disque vert </a:t>
            </a:r>
            <a:r>
              <a:rPr lang="fr-FR" sz="2200" b="1" dirty="0" smtClean="0">
                <a:solidFill>
                  <a:srgbClr val="000000"/>
                </a:solidFill>
              </a:rPr>
              <a:t>européen, couplée à un macaron reprenant le n° d’immatriculation du véhicule</a:t>
            </a:r>
            <a:r>
              <a:rPr lang="fr-FR" sz="2200" dirty="0" smtClean="0">
                <a:solidFill>
                  <a:srgbClr val="000000"/>
                </a:solidFill>
              </a:rPr>
              <a:t>. Elle répertorie </a:t>
            </a:r>
            <a:r>
              <a:rPr lang="fr-FR" sz="2200" dirty="0">
                <a:solidFill>
                  <a:srgbClr val="000000"/>
                </a:solidFill>
              </a:rPr>
              <a:t>les immatriculations des véhicules bénéficiaires.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49158" name="ZoneTexte 8"/>
          <p:cNvSpPr txBox="1">
            <a:spLocks noChangeArrowheads="1"/>
          </p:cNvSpPr>
          <p:nvPr/>
        </p:nvSpPr>
        <p:spPr bwMode="auto">
          <a:xfrm>
            <a:off x="107504" y="3622098"/>
            <a:ext cx="892899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+mj-lt"/>
              <a:buAutoNum type="arabicPeriod" startAt="4"/>
            </a:pPr>
            <a:r>
              <a:rPr lang="fr-FR" sz="2200" dirty="0">
                <a:solidFill>
                  <a:srgbClr val="000000"/>
                </a:solidFill>
              </a:rPr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Le Club des Voitures Ecologiques reste en support pour la communication en direction des autres </a:t>
            </a:r>
            <a:r>
              <a:rPr lang="fr-FR" sz="2200" b="1" dirty="0" smtClean="0">
                <a:solidFill>
                  <a:srgbClr val="000000"/>
                </a:solidFill>
              </a:rPr>
              <a:t>collectivités du réseau, </a:t>
            </a:r>
            <a:r>
              <a:rPr lang="fr-FR" sz="2200" dirty="0" smtClean="0">
                <a:solidFill>
                  <a:srgbClr val="000000"/>
                </a:solidFill>
              </a:rPr>
              <a:t>ainsi que le </a:t>
            </a:r>
            <a:r>
              <a:rPr lang="fr-FR" sz="2200" b="1" dirty="0" smtClean="0">
                <a:solidFill>
                  <a:srgbClr val="000000"/>
                </a:solidFill>
              </a:rPr>
              <a:t>suivi local </a:t>
            </a:r>
            <a:r>
              <a:rPr lang="fr-FR" sz="2200" dirty="0" smtClean="0">
                <a:solidFill>
                  <a:srgbClr val="000000"/>
                </a:solidFill>
              </a:rPr>
              <a:t>(concessionnaires, questions administrés…)</a:t>
            </a:r>
            <a:endParaRPr lang="fr-FR" altLang="ja-JP" sz="2200" dirty="0">
              <a:solidFill>
                <a:srgbClr val="000000"/>
              </a:solidFill>
            </a:endParaRPr>
          </a:p>
          <a:p>
            <a:pPr eaLnBrk="1" hangingPunct="1"/>
            <a:endParaRPr lang="fr-FR" sz="2200" dirty="0"/>
          </a:p>
        </p:txBody>
      </p:sp>
      <p:pic>
        <p:nvPicPr>
          <p:cNvPr id="10" name="Image 9" descr=" verso disque vert DEF 20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834442"/>
            <a:ext cx="2160240" cy="1944216"/>
          </a:xfrm>
          <a:prstGeom prst="rect">
            <a:avLst/>
          </a:prstGeom>
        </p:spPr>
      </p:pic>
      <p:pic>
        <p:nvPicPr>
          <p:cNvPr id="12" name="Image 11" descr="disque vert europeen Recto avec 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268760"/>
            <a:ext cx="2160240" cy="216024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04248" y="9087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recto</a:t>
            </a:r>
            <a:endParaRPr lang="fr-FR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804248" y="439310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verso</a:t>
            </a:r>
            <a:endParaRPr lang="fr-FR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123728" y="555452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Macaron à apposer sur le pare-brise du véhicule, reprenant le n° d’immatriculation et un hologramme « anti-falsification »</a:t>
            </a:r>
            <a:endParaRPr lang="fr-FR" i="1" dirty="0"/>
          </a:p>
        </p:txBody>
      </p:sp>
      <p:pic>
        <p:nvPicPr>
          <p:cNvPr id="19" name="Image 18" descr="Macaron vert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266490"/>
            <a:ext cx="1440160" cy="1431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10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0" y="101600"/>
            <a:ext cx="9139238" cy="576263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>
                <a:solidFill>
                  <a:srgbClr val="FFFFFF"/>
                </a:solidFill>
              </a:rPr>
              <a:t>Combien ce dispositif coûte-t-il à la collectivité ?</a:t>
            </a:r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52400" y="693738"/>
            <a:ext cx="85232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20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50825" y="620713"/>
            <a:ext cx="83804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fr-FR" sz="2200" dirty="0">
                <a:solidFill>
                  <a:srgbClr val="000000"/>
                </a:solidFill>
              </a:rPr>
              <a:t>L’impression du disque de stationnement varie entre 1 et 2€ HT en fonction des quantités commandées. La pastille autocollante varie entre 1 et 3€ HE en fonction de sa technicité (hologramme?). La plupart des </a:t>
            </a:r>
            <a:r>
              <a:rPr lang="fr-FR" sz="2200" b="1" dirty="0">
                <a:solidFill>
                  <a:srgbClr val="000000"/>
                </a:solidFill>
              </a:rPr>
              <a:t>collectivités font payer un droit annuel de 3 à 10€ </a:t>
            </a:r>
            <a:r>
              <a:rPr lang="fr-FR" sz="2200" dirty="0">
                <a:solidFill>
                  <a:srgbClr val="000000"/>
                </a:solidFill>
              </a:rPr>
              <a:t>aux ayant droits pour </a:t>
            </a:r>
            <a:r>
              <a:rPr lang="fr-FR" sz="2200" b="1" dirty="0">
                <a:solidFill>
                  <a:srgbClr val="000000"/>
                </a:solidFill>
              </a:rPr>
              <a:t>se faire rembourser des frais d’édition</a:t>
            </a:r>
            <a:r>
              <a:rPr lang="fr-FR" sz="2200" dirty="0">
                <a:solidFill>
                  <a:srgbClr val="000000"/>
                </a:solidFill>
              </a:rPr>
              <a:t>. </a:t>
            </a:r>
            <a:endParaRPr lang="fr-FR" altLang="ja-JP" sz="22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fr-FR" sz="2200" dirty="0">
                <a:solidFill>
                  <a:srgbClr val="000000"/>
                </a:solidFill>
              </a:rPr>
              <a:t>Le coût de l’</a:t>
            </a:r>
            <a:r>
              <a:rPr lang="fr-FR" altLang="ja-JP" sz="2200" dirty="0">
                <a:solidFill>
                  <a:srgbClr val="000000"/>
                </a:solidFill>
              </a:rPr>
              <a:t>opération concerne essentiellement les recettes de stationnement en moins sur les ayant droits durant 1h30. Sur la proposition de délibération du CVE, on estime les bénéficiaires actuels à </a:t>
            </a:r>
            <a:r>
              <a:rPr lang="fr-FR" altLang="ja-JP" sz="2200" b="1" dirty="0">
                <a:solidFill>
                  <a:srgbClr val="000000"/>
                </a:solidFill>
              </a:rPr>
              <a:t>moins de </a:t>
            </a:r>
            <a:r>
              <a:rPr lang="fr-FR" altLang="ja-JP" sz="2200" b="1" dirty="0" smtClean="0">
                <a:solidFill>
                  <a:srgbClr val="000000"/>
                </a:solidFill>
              </a:rPr>
              <a:t>2% </a:t>
            </a:r>
            <a:r>
              <a:rPr lang="fr-FR" altLang="ja-JP" sz="2200" b="1" dirty="0">
                <a:solidFill>
                  <a:srgbClr val="000000"/>
                </a:solidFill>
              </a:rPr>
              <a:t>du parc roulant</a:t>
            </a:r>
            <a:r>
              <a:rPr lang="fr-FR" altLang="ja-JP" sz="22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fr-FR" altLang="ja-JP" sz="2200" dirty="0">
                <a:solidFill>
                  <a:srgbClr val="000000"/>
                </a:solidFill>
              </a:rPr>
              <a:t>Il est pertinent de </a:t>
            </a:r>
            <a:r>
              <a:rPr lang="fr-FR" altLang="ja-JP" sz="2200" b="1" dirty="0">
                <a:solidFill>
                  <a:srgbClr val="000000"/>
                </a:solidFill>
              </a:rPr>
              <a:t>prévoir un budget communication </a:t>
            </a:r>
            <a:r>
              <a:rPr lang="fr-FR" altLang="ja-JP" sz="2200" dirty="0">
                <a:solidFill>
                  <a:srgbClr val="000000"/>
                </a:solidFill>
              </a:rPr>
              <a:t>après lancement pour informer  les concessionnaires et vos administrés</a:t>
            </a:r>
            <a:endParaRPr lang="fr-FR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3"/>
            </a:pPr>
            <a:endParaRPr lang="fr-FR" sz="2200" dirty="0"/>
          </a:p>
        </p:txBody>
      </p:sp>
      <p:pic>
        <p:nvPicPr>
          <p:cNvPr id="10244" name="Picture 8" descr="billet_eur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0" y="5259388"/>
            <a:ext cx="18637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6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Rectangle 3"/>
          <p:cNvSpPr>
            <a:spLocks noChangeArrowheads="1"/>
          </p:cNvSpPr>
          <p:nvPr/>
        </p:nvSpPr>
        <p:spPr bwMode="auto">
          <a:xfrm>
            <a:off x="0" y="-4763"/>
            <a:ext cx="9144000" cy="706438"/>
          </a:xfrm>
          <a:prstGeom prst="rect">
            <a:avLst/>
          </a:prstGeom>
          <a:solidFill>
            <a:srgbClr val="008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b="1">
                <a:solidFill>
                  <a:srgbClr val="FFFFFF"/>
                </a:solidFill>
              </a:rPr>
              <a:t>Construisons ensemble le réseau</a:t>
            </a:r>
          </a:p>
        </p:txBody>
      </p:sp>
      <p:sp>
        <p:nvSpPr>
          <p:cNvPr id="42" name="ZoneTexte 29"/>
          <p:cNvSpPr txBox="1">
            <a:spLocks noChangeArrowheads="1"/>
          </p:cNvSpPr>
          <p:nvPr/>
        </p:nvSpPr>
        <p:spPr bwMode="auto">
          <a:xfrm>
            <a:off x="7678885" y="5757863"/>
            <a:ext cx="270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b="1" dirty="0" smtClean="0"/>
              <a:t>Cannes (06)</a:t>
            </a:r>
            <a:endParaRPr lang="fr-FR" b="1" dirty="0"/>
          </a:p>
        </p:txBody>
      </p:sp>
      <p:sp>
        <p:nvSpPr>
          <p:cNvPr id="46" name="ZoneTexte 29"/>
          <p:cNvSpPr txBox="1">
            <a:spLocks noChangeArrowheads="1"/>
          </p:cNvSpPr>
          <p:nvPr/>
        </p:nvSpPr>
        <p:spPr bwMode="auto">
          <a:xfrm>
            <a:off x="7804829" y="6121943"/>
            <a:ext cx="270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b="1" dirty="0" smtClean="0"/>
              <a:t>Vence (06)</a:t>
            </a:r>
            <a:endParaRPr lang="fr-FR" b="1" dirty="0"/>
          </a:p>
        </p:txBody>
      </p:sp>
      <p:grpSp>
        <p:nvGrpSpPr>
          <p:cNvPr id="2" name="Grouper 1"/>
          <p:cNvGrpSpPr/>
          <p:nvPr/>
        </p:nvGrpSpPr>
        <p:grpSpPr>
          <a:xfrm>
            <a:off x="1530350" y="806450"/>
            <a:ext cx="7816322" cy="6051550"/>
            <a:chOff x="1530350" y="806450"/>
            <a:chExt cx="7816322" cy="6051550"/>
          </a:xfrm>
        </p:grpSpPr>
        <p:pic>
          <p:nvPicPr>
            <p:cNvPr id="11265" name="Image 6" descr="Carte_France_vier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350" y="806450"/>
              <a:ext cx="6072188" cy="605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563" y="1477963"/>
              <a:ext cx="585787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313" y="2239963"/>
              <a:ext cx="584200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2847975"/>
              <a:ext cx="584200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13" y="5505450"/>
              <a:ext cx="585787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213" y="5145088"/>
              <a:ext cx="585787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4197350"/>
              <a:ext cx="584200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Imag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3624263"/>
              <a:ext cx="584200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575" y="4237038"/>
              <a:ext cx="585788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38" y="4810125"/>
              <a:ext cx="584200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ZoneTexte 25"/>
            <p:cNvSpPr txBox="1">
              <a:spLocks noChangeArrowheads="1"/>
            </p:cNvSpPr>
            <p:nvPr/>
          </p:nvSpPr>
          <p:spPr bwMode="auto">
            <a:xfrm>
              <a:off x="3989388" y="4845050"/>
              <a:ext cx="1704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/>
                <a:t>Bordeaux (33)</a:t>
              </a:r>
            </a:p>
          </p:txBody>
        </p:sp>
        <p:sp>
          <p:nvSpPr>
            <p:cNvPr id="11276" name="ZoneTexte 26"/>
            <p:cNvSpPr txBox="1">
              <a:spLocks noChangeArrowheads="1"/>
            </p:cNvSpPr>
            <p:nvPr/>
          </p:nvSpPr>
          <p:spPr bwMode="auto">
            <a:xfrm>
              <a:off x="4165072" y="4421195"/>
              <a:ext cx="1706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/>
                <a:t>Angoulême (17)</a:t>
              </a:r>
            </a:p>
          </p:txBody>
        </p:sp>
        <p:sp>
          <p:nvSpPr>
            <p:cNvPr id="11277" name="ZoneTexte 27"/>
            <p:cNvSpPr txBox="1">
              <a:spLocks noChangeArrowheads="1"/>
            </p:cNvSpPr>
            <p:nvPr/>
          </p:nvSpPr>
          <p:spPr bwMode="auto">
            <a:xfrm>
              <a:off x="5331360" y="3628291"/>
              <a:ext cx="18684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/>
                <a:t>Chamalières (63)</a:t>
              </a:r>
            </a:p>
          </p:txBody>
        </p:sp>
        <p:sp>
          <p:nvSpPr>
            <p:cNvPr id="11278" name="ZoneTexte 28"/>
            <p:cNvSpPr txBox="1">
              <a:spLocks noChangeArrowheads="1"/>
            </p:cNvSpPr>
            <p:nvPr/>
          </p:nvSpPr>
          <p:spPr bwMode="auto">
            <a:xfrm>
              <a:off x="6639985" y="4583133"/>
              <a:ext cx="27066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/>
                <a:t>Tassin la Demi-Lune (69)</a:t>
              </a:r>
            </a:p>
          </p:txBody>
        </p:sp>
        <p:sp>
          <p:nvSpPr>
            <p:cNvPr id="11279" name="ZoneTexte 29"/>
            <p:cNvSpPr txBox="1">
              <a:spLocks noChangeArrowheads="1"/>
            </p:cNvSpPr>
            <p:nvPr/>
          </p:nvSpPr>
          <p:spPr bwMode="auto">
            <a:xfrm>
              <a:off x="5954713" y="5199063"/>
              <a:ext cx="27051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/>
                <a:t>Avignon (84)</a:t>
              </a:r>
            </a:p>
          </p:txBody>
        </p:sp>
        <p:sp>
          <p:nvSpPr>
            <p:cNvPr id="11280" name="ZoneTexte 30"/>
            <p:cNvSpPr txBox="1">
              <a:spLocks noChangeArrowheads="1"/>
            </p:cNvSpPr>
            <p:nvPr/>
          </p:nvSpPr>
          <p:spPr bwMode="auto">
            <a:xfrm>
              <a:off x="5432425" y="5789613"/>
              <a:ext cx="2705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/>
                <a:t>Alès (30)</a:t>
              </a:r>
            </a:p>
          </p:txBody>
        </p:sp>
        <p:sp>
          <p:nvSpPr>
            <p:cNvPr id="11281" name="ZoneTexte 31"/>
            <p:cNvSpPr txBox="1">
              <a:spLocks noChangeArrowheads="1"/>
            </p:cNvSpPr>
            <p:nvPr/>
          </p:nvSpPr>
          <p:spPr bwMode="auto">
            <a:xfrm>
              <a:off x="2947988" y="2935288"/>
              <a:ext cx="27051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/>
                <a:t>Orléans (45)</a:t>
              </a:r>
            </a:p>
          </p:txBody>
        </p:sp>
        <p:sp>
          <p:nvSpPr>
            <p:cNvPr id="11282" name="ZoneTexte 32"/>
            <p:cNvSpPr txBox="1">
              <a:spLocks noChangeArrowheads="1"/>
            </p:cNvSpPr>
            <p:nvPr/>
          </p:nvSpPr>
          <p:spPr bwMode="auto">
            <a:xfrm>
              <a:off x="3078173" y="2373313"/>
              <a:ext cx="2705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/>
                <a:t>Puteaux (92)</a:t>
              </a:r>
            </a:p>
          </p:txBody>
        </p:sp>
        <p:pic>
          <p:nvPicPr>
            <p:cNvPr id="11283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4149725"/>
              <a:ext cx="655637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Imag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488" y="3605213"/>
              <a:ext cx="654050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575" y="4249210"/>
              <a:ext cx="655638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Imag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675" y="5508625"/>
              <a:ext cx="655638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Imag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5160963"/>
              <a:ext cx="655637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Imag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713" y="2871788"/>
              <a:ext cx="655637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9" name="ZoneTexte 34"/>
            <p:cNvSpPr txBox="1">
              <a:spLocks noChangeArrowheads="1"/>
            </p:cNvSpPr>
            <p:nvPr/>
          </p:nvSpPr>
          <p:spPr bwMode="auto">
            <a:xfrm>
              <a:off x="5292725" y="1557338"/>
              <a:ext cx="2705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/>
                <a:t>Creil (60)</a:t>
              </a:r>
            </a:p>
          </p:txBody>
        </p:sp>
        <p:sp>
          <p:nvSpPr>
            <p:cNvPr id="11297" name="ZoneTexte 64"/>
            <p:cNvSpPr txBox="1">
              <a:spLocks noChangeArrowheads="1"/>
            </p:cNvSpPr>
            <p:nvPr/>
          </p:nvSpPr>
          <p:spPr bwMode="auto">
            <a:xfrm>
              <a:off x="2576513" y="871538"/>
              <a:ext cx="2705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/>
                <a:t>Saint Omer </a:t>
              </a:r>
              <a:r>
                <a:rPr lang="fr-FR" b="1" dirty="0" smtClean="0"/>
                <a:t>(59)</a:t>
              </a:r>
              <a:endParaRPr lang="fr-FR" b="1" dirty="0"/>
            </a:p>
          </p:txBody>
        </p:sp>
        <p:pic>
          <p:nvPicPr>
            <p:cNvPr id="11298" name="Image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809625"/>
              <a:ext cx="655638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Imag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788" y="966788"/>
              <a:ext cx="655637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0" name="ZoneTexte 36"/>
            <p:cNvSpPr txBox="1">
              <a:spLocks noChangeArrowheads="1"/>
            </p:cNvSpPr>
            <p:nvPr/>
          </p:nvSpPr>
          <p:spPr bwMode="auto">
            <a:xfrm>
              <a:off x="5495925" y="947738"/>
              <a:ext cx="27066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/>
                <a:t>Hazebrouck (59)</a:t>
              </a:r>
            </a:p>
          </p:txBody>
        </p:sp>
        <p:sp>
          <p:nvSpPr>
            <p:cNvPr id="38" name="ZoneTexte 64"/>
            <p:cNvSpPr txBox="1">
              <a:spLocks noChangeArrowheads="1"/>
            </p:cNvSpPr>
            <p:nvPr/>
          </p:nvSpPr>
          <p:spPr bwMode="auto">
            <a:xfrm>
              <a:off x="3225063" y="1222358"/>
              <a:ext cx="2705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 smtClean="0"/>
                <a:t>Arras </a:t>
              </a:r>
              <a:r>
                <a:rPr lang="fr-FR" b="1" dirty="0"/>
                <a:t>(62)</a:t>
              </a:r>
            </a:p>
          </p:txBody>
        </p:sp>
        <p:pic>
          <p:nvPicPr>
            <p:cNvPr id="39" name="Image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112" y="1160445"/>
              <a:ext cx="655638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Imag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713" y="3801269"/>
              <a:ext cx="654050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ZoneTexte 31"/>
            <p:cNvSpPr txBox="1">
              <a:spLocks noChangeArrowheads="1"/>
            </p:cNvSpPr>
            <p:nvPr/>
          </p:nvSpPr>
          <p:spPr bwMode="auto">
            <a:xfrm>
              <a:off x="3189086" y="3407417"/>
              <a:ext cx="27051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 smtClean="0"/>
                <a:t>Brive (19)</a:t>
              </a:r>
              <a:endParaRPr lang="fr-FR" b="1" dirty="0"/>
            </a:p>
          </p:txBody>
        </p:sp>
        <p:pic>
          <p:nvPicPr>
            <p:cNvPr id="43" name="Imag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901" y="5719763"/>
              <a:ext cx="655637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Imag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301" y="5872163"/>
              <a:ext cx="655637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3973512"/>
              <a:ext cx="655638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ZoneTexte 28"/>
            <p:cNvSpPr txBox="1">
              <a:spLocks noChangeArrowheads="1"/>
            </p:cNvSpPr>
            <p:nvPr/>
          </p:nvSpPr>
          <p:spPr bwMode="auto">
            <a:xfrm>
              <a:off x="7181956" y="3905778"/>
              <a:ext cx="14514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 smtClean="0"/>
                <a:t>La Motte </a:t>
              </a:r>
              <a:r>
                <a:rPr lang="fr-FR" b="1" dirty="0" err="1" smtClean="0"/>
                <a:t>Servolex</a:t>
              </a:r>
              <a:r>
                <a:rPr lang="fr-FR" b="1" dirty="0" smtClean="0"/>
                <a:t> (73)</a:t>
              </a:r>
              <a:endParaRPr lang="fr-FR" b="1" dirty="0"/>
            </a:p>
          </p:txBody>
        </p:sp>
        <p:sp>
          <p:nvSpPr>
            <p:cNvPr id="50" name="ZoneTexte 27"/>
            <p:cNvSpPr txBox="1">
              <a:spLocks noChangeArrowheads="1"/>
            </p:cNvSpPr>
            <p:nvPr/>
          </p:nvSpPr>
          <p:spPr bwMode="auto">
            <a:xfrm>
              <a:off x="6080649" y="2083470"/>
              <a:ext cx="18684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 smtClean="0"/>
                <a:t>Reims (51)</a:t>
              </a:r>
              <a:endParaRPr lang="fr-FR" b="1" dirty="0"/>
            </a:p>
          </p:txBody>
        </p:sp>
        <p:pic>
          <p:nvPicPr>
            <p:cNvPr id="51" name="Imag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093" y="1954552"/>
              <a:ext cx="654050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ZoneTexte 27"/>
            <p:cNvSpPr txBox="1">
              <a:spLocks noChangeArrowheads="1"/>
            </p:cNvSpPr>
            <p:nvPr/>
          </p:nvSpPr>
          <p:spPr bwMode="auto">
            <a:xfrm>
              <a:off x="2861752" y="1990352"/>
              <a:ext cx="18684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 b="1" dirty="0" smtClean="0"/>
                <a:t>Noisy le sec (93)</a:t>
              </a:r>
              <a:endParaRPr lang="fr-FR" b="1" dirty="0"/>
            </a:p>
          </p:txBody>
        </p:sp>
        <p:pic>
          <p:nvPicPr>
            <p:cNvPr id="53" name="Imag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057" y="2085911"/>
              <a:ext cx="654050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r 2"/>
          <p:cNvGrpSpPr/>
          <p:nvPr/>
        </p:nvGrpSpPr>
        <p:grpSpPr>
          <a:xfrm>
            <a:off x="385245" y="3983038"/>
            <a:ext cx="2427288" cy="2708275"/>
            <a:chOff x="-20638" y="3983038"/>
            <a:chExt cx="2427288" cy="2708275"/>
          </a:xfrm>
        </p:grpSpPr>
        <p:sp>
          <p:nvSpPr>
            <p:cNvPr id="61" name="Rectangle 60"/>
            <p:cNvSpPr/>
            <p:nvPr/>
          </p:nvSpPr>
          <p:spPr>
            <a:xfrm>
              <a:off x="0" y="3983038"/>
              <a:ext cx="2339975" cy="2708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291" name="ZoneTexte 63"/>
            <p:cNvSpPr txBox="1">
              <a:spLocks noChangeArrowheads="1"/>
            </p:cNvSpPr>
            <p:nvPr/>
          </p:nvSpPr>
          <p:spPr bwMode="auto">
            <a:xfrm>
              <a:off x="603250" y="4760913"/>
              <a:ext cx="17795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/>
                <a:t>Ville disque vert</a:t>
              </a:r>
            </a:p>
          </p:txBody>
        </p:sp>
        <p:sp>
          <p:nvSpPr>
            <p:cNvPr id="11292" name="ZoneTexte 65"/>
            <p:cNvSpPr txBox="1">
              <a:spLocks noChangeArrowheads="1"/>
            </p:cNvSpPr>
            <p:nvPr/>
          </p:nvSpPr>
          <p:spPr bwMode="auto">
            <a:xfrm>
              <a:off x="-20638" y="4010025"/>
              <a:ext cx="2339976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fr-FR" b="1" u="sng"/>
                <a:t>Légende</a:t>
              </a:r>
            </a:p>
          </p:txBody>
        </p:sp>
        <p:sp>
          <p:nvSpPr>
            <p:cNvPr id="11293" name="ZoneTexte 66"/>
            <p:cNvSpPr txBox="1">
              <a:spLocks noChangeArrowheads="1"/>
            </p:cNvSpPr>
            <p:nvPr/>
          </p:nvSpPr>
          <p:spPr bwMode="auto">
            <a:xfrm>
              <a:off x="628650" y="5292725"/>
              <a:ext cx="177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fr-FR"/>
                <a:t>Ville du réseau disque vert = support valable dans le réseau</a:t>
              </a:r>
            </a:p>
          </p:txBody>
        </p:sp>
        <p:pic>
          <p:nvPicPr>
            <p:cNvPr id="11294" name="Image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" y="4703763"/>
              <a:ext cx="500063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Image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5" y="5573713"/>
              <a:ext cx="46355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788" y="2465387"/>
            <a:ext cx="6556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ZoneTexte 29"/>
          <p:cNvSpPr txBox="1">
            <a:spLocks noChangeArrowheads="1"/>
          </p:cNvSpPr>
          <p:nvPr/>
        </p:nvSpPr>
        <p:spPr bwMode="auto">
          <a:xfrm>
            <a:off x="5396962" y="2628900"/>
            <a:ext cx="270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b="1" dirty="0" smtClean="0"/>
              <a:t>Nemours (77)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3709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753566" y="5877644"/>
            <a:ext cx="7562850" cy="647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745993"/>
            <a:ext cx="9143999" cy="1223963"/>
          </a:xfrm>
          <a:prstGeom prst="rect">
            <a:avLst/>
          </a:prstGeom>
          <a:solidFill>
            <a:srgbClr val="008000">
              <a:alpha val="50195"/>
            </a:srgbClr>
          </a:solidFill>
          <a:ln w="38100" cap="flat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prstClr val="white"/>
                </a:solidFill>
                <a:latin typeface="Calibri" charset="0"/>
              </a:rPr>
              <a:t>Ce que nous vous proposons  </a:t>
            </a:r>
            <a:endParaRPr lang="fr-FR" sz="2000" b="1" dirty="0">
              <a:solidFill>
                <a:prstClr val="white"/>
              </a:solidFill>
              <a:latin typeface="Calibri" charset="0"/>
            </a:endParaRPr>
          </a:p>
        </p:txBody>
      </p:sp>
      <p:pic>
        <p:nvPicPr>
          <p:cNvPr id="8" name="Image 7" descr="PastedGraphic-2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3"/>
          <a:stretch/>
        </p:blipFill>
        <p:spPr>
          <a:xfrm>
            <a:off x="0" y="0"/>
            <a:ext cx="853943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12265</TotalTime>
  <Words>855</Words>
  <Application>Microsoft Macintosh PowerPoint</Application>
  <PresentationFormat>Présentation à l'écran (4:3)</PresentationFormat>
  <Paragraphs>148</Paragraphs>
  <Slides>20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Thème Office</vt:lpstr>
      <vt:lpstr>1_Thème Office</vt:lpstr>
      <vt:lpstr>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Com'Publics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solutions de stationnement  adaptées à vos projets</dc:title>
  <dc:creator>Guillaume METIVIER</dc:creator>
  <cp:lastModifiedBy>Guillaume METIVIER</cp:lastModifiedBy>
  <cp:revision>127</cp:revision>
  <dcterms:created xsi:type="dcterms:W3CDTF">2013-11-25T14:06:09Z</dcterms:created>
  <dcterms:modified xsi:type="dcterms:W3CDTF">2015-10-14T16:08:57Z</dcterms:modified>
</cp:coreProperties>
</file>